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261" r:id="rId2"/>
    <p:sldId id="267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96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7" r:id="rId29"/>
    <p:sldId id="298" r:id="rId30"/>
    <p:sldId id="303" r:id="rId31"/>
    <p:sldId id="299" r:id="rId32"/>
    <p:sldId id="300" r:id="rId33"/>
    <p:sldId id="301" r:id="rId34"/>
    <p:sldId id="3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76" autoAdjust="0"/>
    <p:restoredTop sz="94630" autoAdjust="0"/>
  </p:normalViewPr>
  <p:slideViewPr>
    <p:cSldViewPr snapToGrid="0" showGuides="1">
      <p:cViewPr varScale="1">
        <p:scale>
          <a:sx n="64" d="100"/>
          <a:sy n="64" d="100"/>
        </p:scale>
        <p:origin x="912" y="67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18/06/2018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18/06/2018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9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18-06-2018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318977"/>
            <a:ext cx="7038753" cy="5846873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Bachelorprojekt i Finansiering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Af Ask Kristoffersen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6" y="1020200"/>
            <a:ext cx="8014364" cy="1345417"/>
          </a:xfrm>
        </p:spPr>
        <p:txBody>
          <a:bodyPr/>
          <a:lstStyle/>
          <a:p>
            <a:r>
              <a:rPr lang="da-DK" dirty="0" err="1"/>
              <a:t>Economic</a:t>
            </a:r>
            <a:r>
              <a:rPr lang="da-DK" dirty="0"/>
              <a:t> Scenario Generators </a:t>
            </a:r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C541C-39D6-402E-B477-21252298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Simulation af Maximum </a:t>
            </a:r>
            <a:r>
              <a:rPr lang="da-DK" dirty="0" err="1"/>
              <a:t>Likelihood</a:t>
            </a:r>
            <a:r>
              <a:rPr lang="da-DK" dirty="0"/>
              <a:t> </a:t>
            </a:r>
            <a:r>
              <a:rPr lang="da-DK" dirty="0" err="1"/>
              <a:t>Estimatorer</a:t>
            </a:r>
            <a:endParaRPr lang="da-DK" dirty="0"/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094F06F5-D23B-4DA6-955E-7AFF774FC3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197303"/>
            <a:ext cx="5357812" cy="3550832"/>
          </a:xfrm>
        </p:spPr>
      </p:pic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9E445696-F028-47A7-BF7C-9371E5113B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97829"/>
            <a:ext cx="5356225" cy="354978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73F2725-09D0-476E-916C-6DB9AB4A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3B2CB19-B6A5-49B3-8C0E-D14EFDBA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7001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D5821-4224-4925-9ED2-2ED89B60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Monte Carlo </a:t>
            </a:r>
            <a:r>
              <a:rPr lang="da-DK" dirty="0" err="1"/>
              <a:t>simluation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EF8A85-8ED8-4165-8EC2-811F8254C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Metode til at estimerer integraler og dermed middelværdier.</a:t>
            </a:r>
          </a:p>
          <a:p>
            <a:endParaRPr lang="da-DK" dirty="0"/>
          </a:p>
          <a:p>
            <a:r>
              <a:rPr lang="da-DK" dirty="0"/>
              <a:t>I praksis skal Monte Carlo simulation bruges således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2 metoder til at simulerer GBM, ved analytisk og ved Eulers metode</a:t>
            </a:r>
          </a:p>
          <a:p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3509E2B-2B13-44F1-908C-8CB11DBC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8EB517A-49CA-4E6A-99EA-8FC379DA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8261A86-BD17-4F4A-95E4-FE43253B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3315889"/>
            <a:ext cx="61912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8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A023F-A153-41F0-B868-9B447DD51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58" y="797067"/>
            <a:ext cx="11012486" cy="865186"/>
          </a:xfrm>
        </p:spPr>
        <p:txBody>
          <a:bodyPr/>
          <a:lstStyle/>
          <a:p>
            <a:r>
              <a:rPr lang="da-DK" sz="2800" dirty="0"/>
              <a:t>Simulation af aktier ud fra den analytiske løsning og dynamikken</a:t>
            </a:r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370C4687-76DC-46F8-A1CB-345338001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197303"/>
            <a:ext cx="5357812" cy="3550832"/>
          </a:xfrm>
        </p:spPr>
      </p:pic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01223A1E-418C-420D-BB3E-A58834998F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97829"/>
            <a:ext cx="5356225" cy="354978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B10D885-7F9C-4B30-B671-CF4E8C2B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ECF628F-EFB3-4CD9-AC3D-8D9BE8C9A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350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FEB9E-DD15-4596-807D-56AAEC54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Variansreduktion af Monte Carlo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E78121D-EA43-49C1-99D1-DFE152088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  <a:p>
            <a:r>
              <a:rPr lang="da-DK" dirty="0" err="1"/>
              <a:t>Antithetic</a:t>
            </a:r>
            <a:r>
              <a:rPr lang="da-DK" dirty="0"/>
              <a:t> </a:t>
            </a:r>
            <a:r>
              <a:rPr lang="da-DK" dirty="0" err="1"/>
              <a:t>Variates</a:t>
            </a:r>
            <a:r>
              <a:rPr lang="da-DK" dirty="0"/>
              <a:t>: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-Finder partnersti og tager gennemsnit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Kontrol </a:t>
            </a:r>
            <a:r>
              <a:rPr lang="da-DK" dirty="0" err="1"/>
              <a:t>Variates</a:t>
            </a:r>
            <a:r>
              <a:rPr lang="da-DK" dirty="0"/>
              <a:t>: 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-Kontrol option med samme fejl, den ligges til. 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7104EA-AE5A-46F2-8CAC-F03E1017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016104C-D8BC-4B3E-82D8-A9BEAE38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0E9BE708-C5D8-493F-9E88-3FCD1081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183" y="1938186"/>
            <a:ext cx="3314700" cy="82867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88A3FB23-3DDE-468C-B9B1-0862130E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02" y="4379861"/>
            <a:ext cx="3105150" cy="77152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311F9CA9-B1FF-429D-BFA8-DAEFC8927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52" y="1263650"/>
            <a:ext cx="2686050" cy="3714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7ECD2A0-BAF7-440C-942D-65B928FA7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109" y="1241206"/>
            <a:ext cx="1733550" cy="3810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D68B2C2-5B2A-422D-A472-8E57B5FE5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654" y="1304925"/>
            <a:ext cx="14763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5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0CC67-EA2B-4661-A2A1-8A3184FC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Prisfastsættelse ved Monte Carlo af europæisk option</a:t>
            </a:r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EDC2F900-46C1-46EB-B1AC-9F20990D06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197303"/>
            <a:ext cx="5357812" cy="3550832"/>
          </a:xfrm>
        </p:spPr>
      </p:pic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7F70025C-6D60-433E-BC07-58C88806F6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97829"/>
            <a:ext cx="5356225" cy="354978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7BA0A62-A584-424A-B2C7-2B849490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2383F62-4376-4698-8F31-27F1ADF8C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5516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7C35C-8119-4F85-ADD5-99E62858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Black-</a:t>
            </a:r>
            <a:r>
              <a:rPr lang="da-DK" dirty="0" err="1"/>
              <a:t>Scholes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D2FE3E-08C1-47F8-ADF6-6E81B110B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Samme antagelser som tidligere, kan vises at prisen på en europæisk </a:t>
            </a:r>
            <a:r>
              <a:rPr lang="da-DK" dirty="0" err="1"/>
              <a:t>call</a:t>
            </a:r>
            <a:r>
              <a:rPr lang="da-DK" dirty="0"/>
              <a:t> option er givet ved: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Hvor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Derudover er prisen for en put givet ved: </a:t>
            </a:r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8E5A84D-1DF7-49DA-8980-E0F96E33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2036C99-1BE1-4ECA-A06B-10C972784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A189DE3-ED8A-4F12-8E4F-0A79AED0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16" y="2442197"/>
            <a:ext cx="6665812" cy="1105167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5A28E3A3-3E9A-4419-ABEE-894D9191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50" y="3834728"/>
            <a:ext cx="6122585" cy="1256563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F6D4CB5-4968-4659-A9A7-D14FA1EE8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441" y="5378655"/>
            <a:ext cx="5243012" cy="4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1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A4F83-4CC7-4373-A4C6-730F750C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Prisfastsættelse af optioner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ADF6326-9626-4F11-9DB8-1C9042802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/>
              <a:t>Europæiske optioner </a:t>
            </a:r>
            <a:r>
              <a:rPr lang="da-DK" dirty="0"/>
              <a:t>ved Monte Carlo og Black-</a:t>
            </a:r>
            <a:r>
              <a:rPr lang="da-DK" dirty="0" err="1"/>
              <a:t>Scholes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b="1" dirty="0"/>
              <a:t>Amerikanske optioner</a:t>
            </a:r>
            <a:r>
              <a:rPr lang="da-DK" dirty="0"/>
              <a:t>, observerede værdier mod Black-</a:t>
            </a:r>
            <a:r>
              <a:rPr lang="da-DK" dirty="0" err="1"/>
              <a:t>Scholes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-Udnyttes ikke før sluttidspunktet</a:t>
            </a:r>
          </a:p>
          <a:p>
            <a:r>
              <a:rPr lang="da-DK" b="1" dirty="0" err="1"/>
              <a:t>Implied</a:t>
            </a:r>
            <a:r>
              <a:rPr lang="da-DK" b="1" dirty="0"/>
              <a:t> </a:t>
            </a:r>
            <a:r>
              <a:rPr lang="da-DK" b="1" dirty="0" err="1"/>
              <a:t>volatilitet</a:t>
            </a:r>
            <a:r>
              <a:rPr lang="da-DK" b="1" dirty="0"/>
              <a:t> </a:t>
            </a:r>
          </a:p>
          <a:p>
            <a:pPr marL="0" indent="0">
              <a:buNone/>
            </a:pPr>
            <a:r>
              <a:rPr lang="da-DK" dirty="0"/>
              <a:t>-Et mål for </a:t>
            </a:r>
            <a:r>
              <a:rPr lang="da-DK" dirty="0" err="1"/>
              <a:t>volatiliteten</a:t>
            </a:r>
            <a:r>
              <a:rPr lang="da-DK" dirty="0"/>
              <a:t> givet markedets risikoprofil</a:t>
            </a:r>
          </a:p>
          <a:p>
            <a:pPr marL="0" indent="0">
              <a:buNone/>
            </a:pPr>
            <a:r>
              <a:rPr lang="da-DK" dirty="0"/>
              <a:t>-Black-</a:t>
            </a:r>
            <a:r>
              <a:rPr lang="da-DK" dirty="0" err="1"/>
              <a:t>Scholes</a:t>
            </a:r>
            <a:r>
              <a:rPr lang="da-DK" dirty="0"/>
              <a:t> antager konstant </a:t>
            </a:r>
            <a:r>
              <a:rPr lang="da-DK" dirty="0" err="1"/>
              <a:t>volatilitet</a:t>
            </a:r>
            <a:r>
              <a:rPr lang="da-DK" dirty="0"/>
              <a:t> viser sig ikke at passe med markedet</a:t>
            </a:r>
          </a:p>
          <a:p>
            <a:r>
              <a:rPr lang="da-DK" b="1" dirty="0"/>
              <a:t>Asiatiske optioner</a:t>
            </a:r>
          </a:p>
          <a:p>
            <a:pPr marL="0" indent="0">
              <a:buNone/>
            </a:pPr>
            <a:r>
              <a:rPr lang="da-DK" dirty="0"/>
              <a:t>-Lavere </a:t>
            </a:r>
            <a:r>
              <a:rPr lang="da-DK" dirty="0" err="1"/>
              <a:t>volatilitet</a:t>
            </a:r>
            <a:r>
              <a:rPr lang="da-DK" dirty="0"/>
              <a:t> end europæiske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9D67B9-202A-4E18-8185-5FCE4ADB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19-06-2018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88E1BDF-8B62-409E-873B-5BAE3443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7549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03C08-7DD2-4BC5-937C-7E1F9237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Sammenligning af Black-</a:t>
            </a:r>
            <a:r>
              <a:rPr lang="da-DK" dirty="0" err="1"/>
              <a:t>Scholes</a:t>
            </a:r>
            <a:r>
              <a:rPr lang="da-DK" dirty="0"/>
              <a:t> priser og priser på markedet</a:t>
            </a:r>
          </a:p>
        </p:txBody>
      </p:sp>
      <p:pic>
        <p:nvPicPr>
          <p:cNvPr id="14" name="Pladsholder til indhold 13">
            <a:extLst>
              <a:ext uri="{FF2B5EF4-FFF2-40B4-BE49-F238E27FC236}">
                <a16:creationId xmlns:a16="http://schemas.microsoft.com/office/drawing/2014/main" id="{DC4215B5-D5F5-4F98-AECD-F6EC1DF1A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197303"/>
            <a:ext cx="5357812" cy="3550832"/>
          </a:xfrm>
        </p:spPr>
      </p:pic>
      <p:pic>
        <p:nvPicPr>
          <p:cNvPr id="16" name="Pladsholder til indhold 15">
            <a:extLst>
              <a:ext uri="{FF2B5EF4-FFF2-40B4-BE49-F238E27FC236}">
                <a16:creationId xmlns:a16="http://schemas.microsoft.com/office/drawing/2014/main" id="{70BB8BAE-BF47-4099-9AB7-9A56E0D50C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97829"/>
            <a:ext cx="5356225" cy="354978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2124426-FAF3-4D6D-85B2-2F44B710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22F900D-5356-4505-8D86-2CAF74CC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2326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40909-837B-4607-81FD-D5D82B75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Prisfastsættelse ved Monte Carlo simulation</a:t>
            </a:r>
          </a:p>
        </p:txBody>
      </p:sp>
      <p:pic>
        <p:nvPicPr>
          <p:cNvPr id="12" name="Pladsholder til indhold 11">
            <a:extLst>
              <a:ext uri="{FF2B5EF4-FFF2-40B4-BE49-F238E27FC236}">
                <a16:creationId xmlns:a16="http://schemas.microsoft.com/office/drawing/2014/main" id="{EF79D49D-0880-464A-A0FB-A6958B8E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197303"/>
            <a:ext cx="5357812" cy="3550832"/>
          </a:xfrm>
        </p:spPr>
      </p:pic>
      <p:pic>
        <p:nvPicPr>
          <p:cNvPr id="14" name="Pladsholder til indhold 13">
            <a:extLst>
              <a:ext uri="{FF2B5EF4-FFF2-40B4-BE49-F238E27FC236}">
                <a16:creationId xmlns:a16="http://schemas.microsoft.com/office/drawing/2014/main" id="{E0F4D357-AB1E-4035-9224-198EB075DF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97829"/>
            <a:ext cx="5356225" cy="354978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6041563-E4FE-405F-9A19-6C792E7D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94A030-BE5F-4F0F-9EF6-BC7DBB87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931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A5D66-E350-418B-ABF5-AC6E78B1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Amerikanske Optioner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A0CDCAC-9045-43C0-BCD9-E211A28F5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Kan udnyttes til alle tidspunkter, men kun optimalt ved sluttidspunktet, hvis der ikke er dividender.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Derfor kan de prises ligesom europæiske optioner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289410C-ECA1-4B8B-9047-712E36A0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7C6EFC5-6A06-4B24-831A-2852D529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527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ESG, hvad er det og hvad vil vi bruge det til?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  <a:p>
            <a:endParaRPr lang="da-DK" dirty="0"/>
          </a:p>
          <a:p>
            <a:r>
              <a:rPr lang="da-DK" dirty="0"/>
              <a:t>Prisfastsættelse af europæiske og asiatiske optioner</a:t>
            </a:r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Simulation af aktiver for en pensionsvirksomhed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18-06-2018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871A1-828A-4FCB-A2C9-CD5C26C5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Sammenligning Black-</a:t>
            </a:r>
            <a:r>
              <a:rPr lang="da-DK" dirty="0" err="1"/>
              <a:t>Scholes</a:t>
            </a:r>
            <a:r>
              <a:rPr lang="da-DK" dirty="0"/>
              <a:t> og amerikanske optioner</a:t>
            </a:r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3EA3CC45-C21D-41C1-AEE0-DC12B19FBF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197303"/>
            <a:ext cx="5357812" cy="3550832"/>
          </a:xfrm>
        </p:spPr>
      </p:pic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DEF15C4C-36E0-447C-A722-C1E9C2999A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97829"/>
            <a:ext cx="5356225" cy="354978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A12CC1A-1493-4096-8B00-E2CF3610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D7C7FF4-FF9A-42CA-8001-6887523F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52951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931D3-9E82-4590-BF33-8B1C5F91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Implied</a:t>
            </a:r>
            <a:r>
              <a:rPr lang="da-DK" dirty="0"/>
              <a:t> </a:t>
            </a:r>
            <a:r>
              <a:rPr lang="da-DK" dirty="0" err="1"/>
              <a:t>Volatilitet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384EBBB-C960-4199-A5E7-6D431E005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Den </a:t>
            </a:r>
            <a:r>
              <a:rPr lang="da-DK" dirty="0" err="1"/>
              <a:t>volatilitet</a:t>
            </a:r>
            <a:r>
              <a:rPr lang="da-DK" dirty="0"/>
              <a:t> der giver markedsprisen for den europæiske option fundet ved Black-</a:t>
            </a:r>
            <a:r>
              <a:rPr lang="da-DK" dirty="0" err="1"/>
              <a:t>Scholes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Et mål for </a:t>
            </a:r>
            <a:r>
              <a:rPr lang="da-DK" dirty="0" err="1"/>
              <a:t>volatiliteten</a:t>
            </a:r>
            <a:r>
              <a:rPr lang="da-DK" dirty="0"/>
              <a:t> givet markedets risikoprofil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Black-</a:t>
            </a:r>
            <a:r>
              <a:rPr lang="da-DK" dirty="0" err="1"/>
              <a:t>Scholes</a:t>
            </a:r>
            <a:r>
              <a:rPr lang="da-DK" dirty="0"/>
              <a:t> antager konstant </a:t>
            </a:r>
            <a:r>
              <a:rPr lang="da-DK" dirty="0" err="1"/>
              <a:t>volatilitet</a:t>
            </a:r>
            <a:r>
              <a:rPr lang="da-DK" dirty="0"/>
              <a:t> viser sig ikke at passe med markedet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945731E-45D2-47E1-95E4-9362F21F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5F8B655-B7BD-4157-AAF8-C3B57F9E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70190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13271F-4D3A-4889-88C2-DF843DAF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Volatilitets</a:t>
            </a:r>
            <a:r>
              <a:rPr lang="da-DK" dirty="0"/>
              <a:t> smile og </a:t>
            </a:r>
            <a:r>
              <a:rPr lang="da-DK" dirty="0" err="1"/>
              <a:t>skew</a:t>
            </a:r>
            <a:endParaRPr lang="da-DK" dirty="0"/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7EE84F2B-9FE1-48F2-947E-45AF9656F2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197303"/>
            <a:ext cx="5357812" cy="3550832"/>
          </a:xfrm>
        </p:spPr>
      </p:pic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ADAFFABD-C8AD-44C4-9170-52F20BA595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97829"/>
            <a:ext cx="5356225" cy="354978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FB510E9-6F00-4A2C-8137-76562118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E1E6739-D928-4390-AA43-A596F52A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3896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69F7FA-34CD-4E1F-83E7-6B60E164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Asiatiske optioner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8D02F40-446E-42FF-85BE-8D1D39C0D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Afhænger af gennemsnittet af aktiepriserne</a:t>
            </a:r>
          </a:p>
          <a:p>
            <a:r>
              <a:rPr lang="da-DK" dirty="0"/>
              <a:t>Ingen lukket form løsning, derfor er Monte Carlo simulation et meget brugbart værktøj.</a:t>
            </a:r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CCE19C-D6A1-4645-90EF-25715996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85AC70C-FA39-4240-BA51-67F4A1FB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67827CF-A56E-4CE7-BA09-0D0BE9E1D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15" y="2857138"/>
            <a:ext cx="9715500" cy="188848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C34D0AF9-496B-44BE-AD3E-3EEB626A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02" y="4745620"/>
            <a:ext cx="96107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72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4CB9D-68A4-4D63-AFCD-6D276FF0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Asset </a:t>
            </a:r>
            <a:r>
              <a:rPr lang="da-DK" dirty="0" err="1"/>
              <a:t>Liability</a:t>
            </a:r>
            <a:r>
              <a:rPr lang="da-DK" dirty="0"/>
              <a:t> management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A6A3DB-4885-46C9-AF52-ED8BA2F54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Håndtering af Pensionsvirksomheds aktiver og passiver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Hvor A(t)=L(t)+B(t)</a:t>
            </a:r>
          </a:p>
          <a:p>
            <a:r>
              <a:rPr lang="da-DK" dirty="0"/>
              <a:t>Kan investerer i Aktier(GBM med stokastisk rente), obligationer og banken </a:t>
            </a:r>
          </a:p>
          <a:p>
            <a:r>
              <a:rPr lang="da-DK" dirty="0"/>
              <a:t>Simpel </a:t>
            </a:r>
            <a:r>
              <a:rPr lang="da-DK" dirty="0" err="1"/>
              <a:t>Liability</a:t>
            </a:r>
            <a:r>
              <a:rPr lang="da-DK" dirty="0"/>
              <a:t> model: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04CAE4F-21A5-46F7-9B4C-83B1FE3B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D589BE0-C2C9-42A5-9431-E497FE6A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57DAD633-E378-4A2F-9E14-9E924D5F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69" y="2160170"/>
            <a:ext cx="3352800" cy="169545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CBE1EDC-CCF9-4D21-BD0B-4A44C23B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63" y="5031706"/>
            <a:ext cx="2238375" cy="47625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35B6D5CB-174E-4DB6-991A-690C3330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953" y="5031706"/>
            <a:ext cx="771525" cy="53340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532FA977-54DC-4F0D-9F3D-E45789E55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738" y="5136481"/>
            <a:ext cx="12382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9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33867-0D86-4765-8C72-69A7BF3F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Vasiceks</a:t>
            </a:r>
            <a:r>
              <a:rPr lang="da-DK" dirty="0"/>
              <a:t> rentemodel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F212390-C245-4C4D-843D-4AFA32A9F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Stokastisk rentemodel, givet ved følgende stokastisk </a:t>
            </a:r>
            <a:r>
              <a:rPr lang="da-DK" dirty="0" err="1"/>
              <a:t>differential</a:t>
            </a:r>
            <a:r>
              <a:rPr lang="da-DK" dirty="0"/>
              <a:t> ligning: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      er rentens </a:t>
            </a:r>
            <a:r>
              <a:rPr lang="da-DK" dirty="0" err="1"/>
              <a:t>volatilitet</a:t>
            </a:r>
            <a:endParaRPr lang="da-DK" dirty="0"/>
          </a:p>
          <a:p>
            <a:r>
              <a:rPr lang="da-DK" dirty="0"/>
              <a:t>       er et mål for rentens konvergens i middelværdi</a:t>
            </a:r>
          </a:p>
          <a:p>
            <a:r>
              <a:rPr lang="da-DK" dirty="0"/>
              <a:t>       er et mål for hvor hurtigt renten konvergerer mod</a:t>
            </a:r>
          </a:p>
          <a:p>
            <a:r>
              <a:rPr lang="da-DK" dirty="0"/>
              <a:t>Lukket </a:t>
            </a:r>
            <a:r>
              <a:rPr lang="da-DK" dirty="0" err="1"/>
              <a:t>formløsning</a:t>
            </a:r>
            <a:r>
              <a:rPr lang="da-DK" dirty="0"/>
              <a:t> af nulkupon priser:</a:t>
            </a:r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6D3C403-AE4C-4133-ABAF-F9C19367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AFCE681-1401-4FAE-8C1B-9FE654C4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062EFB4-5DC1-4642-872C-559B3A1D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36" y="2221581"/>
            <a:ext cx="4225089" cy="66297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97C93CFB-2117-4387-AD06-A7D700484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89" y="3033785"/>
            <a:ext cx="466224" cy="499526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49BB3B64-62E7-4375-974A-2B1707B5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5" y="3533311"/>
            <a:ext cx="377491" cy="53191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DD4FBC73-A4C1-4A98-AC99-4468EFCB2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88" y="3915794"/>
            <a:ext cx="399298" cy="714533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8956DDD5-C98F-436F-8729-10873C16A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660" y="4033711"/>
            <a:ext cx="377491" cy="531919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9E6256D-1EFC-46E3-A5A7-F14BE0B0B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700" y="5191580"/>
            <a:ext cx="4162425" cy="96202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66859876-BC6E-4B68-9914-0354001BA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6016" y="5191580"/>
            <a:ext cx="3125772" cy="41409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C3BCAF0C-A61B-4CF6-8AB9-B07556545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325" y="5605678"/>
            <a:ext cx="57150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43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BAC5C9-480B-481C-B092-E07CF250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Investeringsmuligheder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4A14EB9-1801-4816-BFAA-5A2C5995F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Investering i aktier, her har vi følgende dynamikker: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Investering i nulkuponobligationer, hvor prisen er givet ved: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Investering i banken:</a:t>
            </a:r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B5751C8-6A7E-41E0-AAEF-95F19B0A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B26A107-3C0A-4CFF-BF6D-53A7D359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26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7E20F9EF-EEDD-4898-B1C1-33CF6EDA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24" y="2216230"/>
            <a:ext cx="5016166" cy="126440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1B3274F-61B7-4E75-A62C-4F5ABF11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4" y="3972719"/>
            <a:ext cx="4162425" cy="96202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B867481E-59E5-4B91-808C-C1CD5538B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386" y="4407694"/>
            <a:ext cx="5715000" cy="6762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3D6FBDFD-C07E-48F8-9C7F-5842C3A9C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689" y="4065165"/>
            <a:ext cx="3125772" cy="414098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A5D01AAC-7EB8-4886-BDD4-04A4F8477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61" y="5446255"/>
            <a:ext cx="1933575" cy="44767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C9FE99C2-5054-4835-BB9B-FC52BBE36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057" y="4918156"/>
            <a:ext cx="55626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3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179CE-A58F-4375-B8EA-EBF33DBE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Investeringsstrategi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079C43-27BB-49A4-A7F5-B5636AA57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Investerer med følgende vægte i hver af de 3 muligheder</a:t>
            </a:r>
          </a:p>
          <a:p>
            <a:r>
              <a:rPr lang="da-DK" dirty="0"/>
              <a:t>Eksisterer nulkupon obligationer med 1,2,...,T år til udløb og vi investerer 1/10 i hver og har T=10</a:t>
            </a:r>
          </a:p>
          <a:p>
            <a:r>
              <a:rPr lang="da-DK" dirty="0"/>
              <a:t>Dynamikken for vores aktivere er givet ved: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Følgende parametre værdier er brugt som eksempel:</a:t>
            </a:r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B9AC283-DF3B-46CF-89C4-FCB377B9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B01D38B-C973-4DA8-8BF7-C2A4CDD4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27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5CDC3FE-7398-459D-8143-C89994F6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480" y="1715484"/>
            <a:ext cx="2038350" cy="2571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FADCA1C8-FBDD-4E4A-8B62-B2005A74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38" y="3431453"/>
            <a:ext cx="6268451" cy="1502356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30002D87-5895-46D0-B522-04BE9BF06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5448550"/>
            <a:ext cx="8077200" cy="5810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04B73CA9-29E1-41DF-9C43-B65454E36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795" y="5448550"/>
            <a:ext cx="32480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75C67-3BC2-49F8-8854-666EEA6F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Simulation af aktiver</a:t>
            </a:r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EE3AE182-BBA6-4767-B2D5-489C0F7D78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197303"/>
            <a:ext cx="5357812" cy="3550832"/>
          </a:xfrm>
        </p:spPr>
      </p:pic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2D3BFEBA-6489-452F-89AE-394B131A45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97829"/>
            <a:ext cx="5356225" cy="354978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2BA4F46-6AC7-48B1-988D-8BA247B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19-06-2018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311D975-DBBB-4197-BBCA-FF1D01B2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38252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E0D85-B720-496F-93E1-E3A5BD26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Risikoen for insolvens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F6B25F3-0248-48C2-B5B7-1C64B5F07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SCR er 99.5% fraktilen for 1 års tabet ved tiden t, tabet er givet ved: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CR er forholdet mellem Bonus kapitalen og SCR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Insolvens hvis CR&lt;1</a:t>
            </a:r>
          </a:p>
          <a:p>
            <a:r>
              <a:rPr lang="da-DK" dirty="0"/>
              <a:t>Vi vælger portefølje med 10% aktier og 90% obligationer, da den gav mindst sandsynlighed P(A(T)&lt;L(T))</a:t>
            </a:r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C294B06-497F-4D73-AC9D-5A01DBA0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19-06-2018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864E5DE-02B6-4F25-AC00-513A1753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29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A4FB7E9-89F6-41C5-B58A-309102D9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067175"/>
            <a:ext cx="4533900" cy="4857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8BD6FF72-D0B6-474B-8374-B95EA6404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667919"/>
            <a:ext cx="228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4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134F1-6F79-4555-96D4-866A0C29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Indhold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F4E0B86-6533-4B18-BCFB-C9072B1DE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a-DK" dirty="0"/>
              <a:t>Modelantagelser</a:t>
            </a:r>
          </a:p>
          <a:p>
            <a:pPr>
              <a:lnSpc>
                <a:spcPct val="200000"/>
              </a:lnSpc>
            </a:pPr>
            <a:r>
              <a:rPr lang="da-DK" dirty="0"/>
              <a:t>Geometrisk </a:t>
            </a:r>
            <a:r>
              <a:rPr lang="da-DK" dirty="0" err="1"/>
              <a:t>Brownian</a:t>
            </a:r>
            <a:r>
              <a:rPr lang="da-DK" dirty="0"/>
              <a:t> Motion</a:t>
            </a:r>
          </a:p>
          <a:p>
            <a:pPr>
              <a:lnSpc>
                <a:spcPct val="200000"/>
              </a:lnSpc>
            </a:pPr>
            <a:r>
              <a:rPr lang="da-DK" dirty="0"/>
              <a:t>Monte Carlo simulation</a:t>
            </a:r>
          </a:p>
          <a:p>
            <a:pPr>
              <a:lnSpc>
                <a:spcPct val="200000"/>
              </a:lnSpc>
            </a:pPr>
            <a:r>
              <a:rPr lang="da-DK" dirty="0"/>
              <a:t>Prisfastsættelse af optioner</a:t>
            </a:r>
          </a:p>
          <a:p>
            <a:pPr>
              <a:lnSpc>
                <a:spcPct val="200000"/>
              </a:lnSpc>
            </a:pPr>
            <a:r>
              <a:rPr lang="da-DK" dirty="0"/>
              <a:t>Asset </a:t>
            </a:r>
            <a:r>
              <a:rPr lang="da-DK" dirty="0" err="1"/>
              <a:t>Liability</a:t>
            </a:r>
            <a:r>
              <a:rPr lang="da-DK" dirty="0"/>
              <a:t> management 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D2FC03-3BE2-4027-BCA9-EC89E999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EA74FA3-D0B2-41A2-A4D9-64BFEEB3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28954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26449-EC11-4D2F-AFB9-95EE45E7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Sandsynlighed for aktiver er mindre end passiverne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FCF195D-2F09-42F4-8D50-60153A91D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017" y="1829295"/>
            <a:ext cx="6468378" cy="4286848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723A457-7070-4F01-9952-7F69F1C5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21-06-2018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C06D6E3-6F12-4257-A869-440A5E61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4043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CEBE6-16B4-4A1C-B720-B990BF81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Sandsynlighed for insolvens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5DAC592E-2FA1-46C2-9F1D-A04C66BEBE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197303"/>
            <a:ext cx="5357812" cy="3550832"/>
          </a:xfrm>
        </p:spPr>
      </p:pic>
      <p:pic>
        <p:nvPicPr>
          <p:cNvPr id="11" name="Pladsholder til indhold 10">
            <a:extLst>
              <a:ext uri="{FF2B5EF4-FFF2-40B4-BE49-F238E27FC236}">
                <a16:creationId xmlns:a16="http://schemas.microsoft.com/office/drawing/2014/main" id="{EE0A1095-8AA8-4820-B3E5-E0392E346E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97829"/>
            <a:ext cx="5356224" cy="3549780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1192DE0-5876-4DD4-B1C0-F3B8838D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19-06-2018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C857D92-E108-4F81-AD87-C5C644F1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78912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77D40-6596-4944-B003-9E711B7EF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Hedge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D56863-6282-43B5-B08C-7D2A02D6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/>
              <a:t>Nulkupon </a:t>
            </a:r>
            <a:r>
              <a:rPr lang="da-DK" b="1" dirty="0" err="1"/>
              <a:t>hedge</a:t>
            </a:r>
            <a:endParaRPr lang="da-DK" b="1" dirty="0"/>
          </a:p>
          <a:p>
            <a:pPr marL="0" indent="0">
              <a:buNone/>
            </a:pPr>
            <a:r>
              <a:rPr lang="da-DK" dirty="0"/>
              <a:t>-Køber </a:t>
            </a:r>
            <a:r>
              <a:rPr lang="da-DK" dirty="0" err="1"/>
              <a:t>liabilities</a:t>
            </a:r>
            <a:r>
              <a:rPr lang="da-DK" dirty="0"/>
              <a:t> i nulkupon obligationer til tid 0 </a:t>
            </a:r>
          </a:p>
          <a:p>
            <a:pPr marL="0" indent="0">
              <a:buNone/>
            </a:pPr>
            <a:r>
              <a:rPr lang="da-DK" dirty="0"/>
              <a:t>-0 % risiko for insolvens</a:t>
            </a:r>
          </a:p>
          <a:p>
            <a:r>
              <a:rPr lang="da-DK" b="1" dirty="0"/>
              <a:t>Nulkupon swap </a:t>
            </a:r>
            <a:r>
              <a:rPr lang="da-DK" b="1" dirty="0" err="1"/>
              <a:t>hedge</a:t>
            </a:r>
            <a:endParaRPr lang="da-DK" b="1" dirty="0"/>
          </a:p>
          <a:p>
            <a:pPr marL="0" indent="0">
              <a:buNone/>
            </a:pPr>
            <a:r>
              <a:rPr lang="da-DK" dirty="0"/>
              <a:t>-Fast ben, køber </a:t>
            </a:r>
            <a:r>
              <a:rPr lang="da-DK" dirty="0" err="1"/>
              <a:t>liabilities</a:t>
            </a:r>
            <a:r>
              <a:rPr lang="da-DK" dirty="0"/>
              <a:t> i nulkupon til tid 0</a:t>
            </a:r>
          </a:p>
          <a:p>
            <a:pPr marL="0" indent="0">
              <a:buNone/>
            </a:pPr>
            <a:r>
              <a:rPr lang="da-DK" dirty="0"/>
              <a:t>-Flydende ben, betaler en del af hovedstolen´, som afhænger af variabel rente</a:t>
            </a:r>
          </a:p>
          <a:p>
            <a:pPr marL="0" indent="0">
              <a:buNone/>
            </a:pPr>
            <a:r>
              <a:rPr lang="da-DK" dirty="0"/>
              <a:t>-Var for udsat for renten og derfor virkede </a:t>
            </a:r>
            <a:r>
              <a:rPr lang="da-DK" dirty="0" err="1"/>
              <a:t>hedget</a:t>
            </a:r>
            <a:r>
              <a:rPr lang="da-DK" dirty="0"/>
              <a:t> ikke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674DDBB-4A6B-4102-B19A-13AFC580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19-06-2018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B05C891-F49D-434C-9D31-2288889D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95965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15665-22AD-4AC7-9DA3-103CB0D7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Fair pris og bonus rate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F9EF768-BF3F-44D2-AD9B-9868B8E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Garanteret ydelse</a:t>
            </a:r>
          </a:p>
          <a:p>
            <a:pPr marL="0" indent="0">
              <a:buNone/>
            </a:pPr>
            <a:r>
              <a:rPr lang="da-DK" dirty="0"/>
              <a:t>-Værdien af virksomheden er en Europæisk option, som kan regnes ved Monte Carlo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Garanteret rente</a:t>
            </a:r>
          </a:p>
          <a:p>
            <a:pPr marL="0" indent="0">
              <a:buNone/>
            </a:pPr>
            <a:r>
              <a:rPr lang="da-DK" dirty="0"/>
              <a:t>-Værdien er 10 Europæiske optioner, som kan regnes ved Monte Carlo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Fair bonus rate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4F56A8-8175-4A22-8F53-502FCEF4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19-06-2018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A58332D-DFB7-4070-A6F4-9113E6BA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33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5255D6-42D0-4D39-B2C8-70300897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19" y="4702591"/>
            <a:ext cx="46767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7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927D2-F666-4502-AC52-944D2AD7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626FD0B-2589-41B9-95E6-6AD36DD9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ESG er et stærkt værktøj til prisfastsættelse af optioner </a:t>
            </a:r>
          </a:p>
          <a:p>
            <a:endParaRPr lang="da-DK" dirty="0"/>
          </a:p>
          <a:p>
            <a:r>
              <a:rPr lang="da-DK" dirty="0"/>
              <a:t>ESG kunne også bruges til at modeller investering for en virksomhed</a:t>
            </a:r>
          </a:p>
          <a:p>
            <a:endParaRPr lang="da-DK" dirty="0"/>
          </a:p>
          <a:p>
            <a:r>
              <a:rPr lang="da-DK" dirty="0"/>
              <a:t>Plads til forbedringer, da GBM ikke modeller perfekt og </a:t>
            </a:r>
            <a:r>
              <a:rPr lang="da-DK" dirty="0" err="1"/>
              <a:t>volatiliteten</a:t>
            </a:r>
            <a:r>
              <a:rPr lang="da-DK" dirty="0"/>
              <a:t> ikke er konstant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D4374FF-C926-4526-996D-346B81EB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19-06-2018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C30582A-1168-4A1F-9F05-DA3A1F27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603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6BCB8-886E-4A10-A995-EAC9E3F8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Modelantagelser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1E5A0A9-6C46-499C-80C1-841691DBC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Arbitragefrit og komplet  marked</a:t>
            </a:r>
          </a:p>
          <a:p>
            <a:r>
              <a:rPr lang="da-DK" dirty="0"/>
              <a:t>2  finansielle aktiver:</a:t>
            </a:r>
          </a:p>
          <a:p>
            <a:pPr marL="0" indent="0">
              <a:buNone/>
            </a:pPr>
            <a:r>
              <a:rPr lang="da-DK" dirty="0"/>
              <a:t>-Risikofrit aktiv, svarende til penge i banken </a:t>
            </a:r>
          </a:p>
          <a:p>
            <a:pPr marL="0" indent="0">
              <a:buNone/>
            </a:pPr>
            <a:r>
              <a:rPr lang="da-DK" dirty="0"/>
              <a:t>-Aktier, som antages at følge en Geometrisk </a:t>
            </a:r>
            <a:r>
              <a:rPr lang="da-DK" dirty="0" err="1"/>
              <a:t>Brownian</a:t>
            </a:r>
            <a:r>
              <a:rPr lang="da-DK" dirty="0"/>
              <a:t> Motion </a:t>
            </a:r>
          </a:p>
          <a:p>
            <a:pPr marL="0" indent="0">
              <a:buNone/>
            </a:pPr>
            <a:r>
              <a:rPr lang="da-DK" dirty="0"/>
              <a:t>Dynamikker givet ved: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563A3C8-7D03-477E-B93C-AFF674B5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19-06-2018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4A9E8EB-5AD9-4907-AB15-1A726C69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665E9B9C-5504-44B9-AB4A-740C16E9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062" y="4192688"/>
            <a:ext cx="5000072" cy="860579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3010A868-3A86-47DC-9474-BED9D790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35" y="4864614"/>
            <a:ext cx="7066479" cy="625184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FE264CE5-8095-4E69-BE81-83EDDAA55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014" y="4394377"/>
            <a:ext cx="3533775" cy="4572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6C644DC9-CC67-46CF-A470-16811E913F83}"/>
              </a:ext>
            </a:extLst>
          </p:cNvPr>
          <p:cNvSpPr txBox="1"/>
          <p:nvPr/>
        </p:nvSpPr>
        <p:spPr>
          <a:xfrm>
            <a:off x="8169442" y="3674131"/>
            <a:ext cx="244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Under Q-målet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3B79A961-2713-49E2-A24A-6463A65A4C84}"/>
              </a:ext>
            </a:extLst>
          </p:cNvPr>
          <p:cNvSpPr txBox="1"/>
          <p:nvPr/>
        </p:nvSpPr>
        <p:spPr>
          <a:xfrm>
            <a:off x="4100026" y="385542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Under P-målet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07C389F3-094A-4EF2-8C72-48354A1E6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422" y="4108680"/>
            <a:ext cx="2097201" cy="3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3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B64C6-D349-48CF-9DB0-FBD23EEB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Arbitragefrit og komplet marked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A05864A-171A-4751-A102-D8D1FB897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485900"/>
            <a:ext cx="11012488" cy="4675188"/>
          </a:xfrm>
        </p:spPr>
        <p:txBody>
          <a:bodyPr/>
          <a:lstStyle/>
          <a:p>
            <a:r>
              <a:rPr lang="da-DK" dirty="0"/>
              <a:t>Man kan ikke tjene risikofrie penge </a:t>
            </a:r>
          </a:p>
          <a:p>
            <a:r>
              <a:rPr lang="da-DK" dirty="0"/>
              <a:t>Alle varer på markedet er fuldt likvide 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D84EBD9-08FE-42E2-A0A0-128C83603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7EE93D0-6DBA-4A62-A918-AB00D98D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B1B0608E-7BE9-446F-AA5D-EEBA1904AE05}"/>
              </a:ext>
            </a:extLst>
          </p:cNvPr>
          <p:cNvSpPr txBox="1"/>
          <p:nvPr/>
        </p:nvSpPr>
        <p:spPr>
          <a:xfrm>
            <a:off x="935665" y="2707390"/>
            <a:ext cx="430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Arbitragefrit og komplet marked </a:t>
            </a:r>
          </a:p>
        </p:txBody>
      </p:sp>
      <p:sp>
        <p:nvSpPr>
          <p:cNvPr id="9" name="Pil: nedad 8">
            <a:extLst>
              <a:ext uri="{FF2B5EF4-FFF2-40B4-BE49-F238E27FC236}">
                <a16:creationId xmlns:a16="http://schemas.microsoft.com/office/drawing/2014/main" id="{CAA046DB-B086-4920-B16A-1714F3EBAAC7}"/>
              </a:ext>
            </a:extLst>
          </p:cNvPr>
          <p:cNvSpPr/>
          <p:nvPr/>
        </p:nvSpPr>
        <p:spPr>
          <a:xfrm>
            <a:off x="2402958" y="3076722"/>
            <a:ext cx="244549" cy="942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72B3855F-B965-4DE4-8EF3-6523CF29AA0D}"/>
              </a:ext>
            </a:extLst>
          </p:cNvPr>
          <p:cNvSpPr txBox="1"/>
          <p:nvPr/>
        </p:nvSpPr>
        <p:spPr>
          <a:xfrm>
            <a:off x="935665" y="4113546"/>
            <a:ext cx="392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Eksistens af Martingal Q-mål</a:t>
            </a:r>
          </a:p>
        </p:txBody>
      </p:sp>
      <p:sp>
        <p:nvSpPr>
          <p:cNvPr id="11" name="Pil: nedad 10">
            <a:extLst>
              <a:ext uri="{FF2B5EF4-FFF2-40B4-BE49-F238E27FC236}">
                <a16:creationId xmlns:a16="http://schemas.microsoft.com/office/drawing/2014/main" id="{C044ACBF-C26B-47C3-B7CF-E650C74A8729}"/>
              </a:ext>
            </a:extLst>
          </p:cNvPr>
          <p:cNvSpPr/>
          <p:nvPr/>
        </p:nvSpPr>
        <p:spPr>
          <a:xfrm>
            <a:off x="2413591" y="4577317"/>
            <a:ext cx="233916" cy="988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DBA64503-425E-4772-BC69-F4B2BCBFEC16}"/>
              </a:ext>
            </a:extLst>
          </p:cNvPr>
          <p:cNvSpPr txBox="1"/>
          <p:nvPr/>
        </p:nvSpPr>
        <p:spPr>
          <a:xfrm>
            <a:off x="765544" y="5566145"/>
            <a:ext cx="460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Prisfastsættelse af optioner under Q ved :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7B9BEC7D-2AB4-46C1-8A97-4C270312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69" y="5399088"/>
            <a:ext cx="6322826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8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142C2-AD46-4259-BCF6-850D3087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Geometrisk </a:t>
            </a:r>
            <a:r>
              <a:rPr lang="da-DK" dirty="0" err="1"/>
              <a:t>Brownian</a:t>
            </a:r>
            <a:r>
              <a:rPr lang="da-DK" dirty="0"/>
              <a:t> Motion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FFA4DD8-A558-4030-B8A7-AFE765FB7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Antager at aktiepriserne udvikler sig med følgende stokastisk </a:t>
            </a:r>
            <a:r>
              <a:rPr lang="da-DK" dirty="0" err="1"/>
              <a:t>differential</a:t>
            </a:r>
            <a:r>
              <a:rPr lang="da-DK" dirty="0"/>
              <a:t> ligning:</a:t>
            </a:r>
          </a:p>
          <a:p>
            <a:endParaRPr lang="da-DK" dirty="0"/>
          </a:p>
          <a:p>
            <a:r>
              <a:rPr lang="da-DK" dirty="0"/>
              <a:t>µ kaldes driften </a:t>
            </a:r>
          </a:p>
          <a:p>
            <a:r>
              <a:rPr lang="da-DK" dirty="0"/>
              <a:t>    kaldes </a:t>
            </a:r>
            <a:r>
              <a:rPr lang="da-DK" dirty="0" err="1"/>
              <a:t>volatiliteten</a:t>
            </a:r>
            <a:endParaRPr lang="da-DK" dirty="0"/>
          </a:p>
          <a:p>
            <a:r>
              <a:rPr lang="da-DK" dirty="0"/>
              <a:t>W(t) er en Wiener proces/ </a:t>
            </a:r>
            <a:r>
              <a:rPr lang="da-DK" dirty="0" err="1"/>
              <a:t>Brownian</a:t>
            </a:r>
            <a:r>
              <a:rPr lang="da-DK" dirty="0"/>
              <a:t> motion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En Wiener proces er både en </a:t>
            </a:r>
            <a:r>
              <a:rPr lang="da-DK" dirty="0" err="1"/>
              <a:t>Markov</a:t>
            </a:r>
            <a:r>
              <a:rPr lang="da-DK" dirty="0"/>
              <a:t> og </a:t>
            </a:r>
            <a:r>
              <a:rPr lang="da-DK" dirty="0" err="1"/>
              <a:t>Gaussian</a:t>
            </a:r>
            <a:r>
              <a:rPr lang="da-DK" dirty="0"/>
              <a:t> proces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13B38BE-770D-4F0D-BD2D-F8EDC8E24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5485F83-001F-4DEE-AA20-E25EE76F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841461-5010-4A90-A120-FD846F90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7" y="2412150"/>
            <a:ext cx="5715000" cy="5238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35F80998-B704-4FAD-9C24-495CBF2C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30" y="3300300"/>
            <a:ext cx="381000" cy="56197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98EB7520-0374-4A09-A6BF-6A1A9FE32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82" y="4473870"/>
            <a:ext cx="50958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4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4207B-0084-44AE-BC73-20F69536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Fordelingen af Aktiepriserne og Logafkastet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FB50162-DF09-4A8E-9723-8E5B1AA07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Analytiske løsning for GBM:</a:t>
            </a:r>
          </a:p>
          <a:p>
            <a:endParaRPr lang="da-DK" dirty="0"/>
          </a:p>
          <a:p>
            <a:r>
              <a:rPr lang="da-DK" dirty="0"/>
              <a:t>Aktiepriserne er lognormalt fordelt med: </a:t>
            </a:r>
          </a:p>
          <a:p>
            <a:endParaRPr lang="da-DK" dirty="0"/>
          </a:p>
          <a:p>
            <a:r>
              <a:rPr lang="da-DK" dirty="0"/>
              <a:t>Logafkastet er normalfordelt med: 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3738763-7E70-4FC4-B32E-F05E2E60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E79BEB6-5803-4A52-A467-C31262FB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DE31946E-DB2D-4C8D-966A-212240DE0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149" y="1498538"/>
            <a:ext cx="4224941" cy="69106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F0E1E5DE-04E6-4178-A0D9-DE82CA3C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764" y="2516580"/>
            <a:ext cx="5292236" cy="74749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45420CF-8C4F-426C-A558-E137FDF6F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053" y="3345163"/>
            <a:ext cx="5920947" cy="8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8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2137C-FAEC-4C9F-913D-12C65D27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Kontrol af normalfordelingsantagelse</a:t>
            </a:r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5EEB2A04-8F1F-4D93-93A0-BBFDA44512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197303"/>
            <a:ext cx="5357812" cy="3550832"/>
          </a:xfrm>
        </p:spPr>
      </p:pic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43C3C6C5-2F08-4D03-A1BF-F4F0C878A5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97829"/>
            <a:ext cx="5356225" cy="354978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1497484-87B0-44A9-BA41-64AE0AD99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EC8EE8-283D-4A06-89E6-417B8265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7057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9D00FF-7D79-4BEB-8EC7-25030EFA3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Maximum </a:t>
            </a:r>
            <a:r>
              <a:rPr lang="da-DK" dirty="0" err="1"/>
              <a:t>Likelihood</a:t>
            </a:r>
            <a:r>
              <a:rPr lang="da-DK" dirty="0"/>
              <a:t> </a:t>
            </a:r>
            <a:r>
              <a:rPr lang="da-DK" dirty="0" err="1"/>
              <a:t>Estimatorer</a:t>
            </a:r>
            <a:r>
              <a:rPr lang="da-DK" dirty="0"/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F85AA1-811E-47EA-894B-681C291D0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Bruger MLE for normalfordeling hvor </a:t>
            </a:r>
          </a:p>
          <a:p>
            <a:r>
              <a:rPr lang="da-DK" dirty="0"/>
              <a:t>Vi har dermed: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Og dermed MLE for driften og </a:t>
            </a:r>
            <a:r>
              <a:rPr lang="da-DK" dirty="0" err="1"/>
              <a:t>volatiliteten</a:t>
            </a:r>
            <a:r>
              <a:rPr lang="da-DK" dirty="0"/>
              <a:t>:</a:t>
            </a:r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AB094BA-1000-4582-95A6-30F965E0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18-06-2018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8825C6A-F772-4D68-BD6C-674B626E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5B2136A-C738-4E30-8728-324FCF26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27" y="1624997"/>
            <a:ext cx="5224584" cy="43815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B29B9B26-FA24-42F0-8EC1-3A073BFC4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7" y="2651471"/>
            <a:ext cx="5156832" cy="111548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F8BEB66B-B506-4A22-9B0D-7EE39345A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23" y="2651471"/>
            <a:ext cx="3733800" cy="116205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E4E75B9C-2374-4E11-8654-9E72DC548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07" y="4590447"/>
            <a:ext cx="29051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3478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lille.potx" id="{D38F8E33-FD02-41C6-AD02-A12D82E57114}" vid="{EFC0B403-A5DB-4932-BB37-9DE33FC6BF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16_9_DK_lille</Template>
  <TotalTime>0</TotalTime>
  <Words>897</Words>
  <Application>Microsoft Office PowerPoint</Application>
  <PresentationFormat>Widescreen</PresentationFormat>
  <Paragraphs>253</Paragraphs>
  <Slides>34</Slides>
  <Notes>2</Notes>
  <HiddenSlides>15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34</vt:i4>
      </vt:variant>
    </vt:vector>
  </HeadingPairs>
  <TitlesOfParts>
    <vt:vector size="40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PowerPoint-præsentation</vt:lpstr>
      <vt:lpstr>ESG, hvad er det og hvad vil vi bruge det til?</vt:lpstr>
      <vt:lpstr>Indhold</vt:lpstr>
      <vt:lpstr>Modelantagelser</vt:lpstr>
      <vt:lpstr>Arbitragefrit og komplet marked</vt:lpstr>
      <vt:lpstr>Geometrisk Brownian Motion</vt:lpstr>
      <vt:lpstr>Fordelingen af Aktiepriserne og Logafkastet</vt:lpstr>
      <vt:lpstr>Kontrol af normalfordelingsantagelse</vt:lpstr>
      <vt:lpstr>Maximum Likelihood Estimatorer </vt:lpstr>
      <vt:lpstr>Simulation af Maximum Likelihood Estimatorer</vt:lpstr>
      <vt:lpstr>Monte Carlo simluation</vt:lpstr>
      <vt:lpstr>Simulation af aktier ud fra den analytiske løsning og dynamikken</vt:lpstr>
      <vt:lpstr>Variansreduktion af Monte Carlo Estimation</vt:lpstr>
      <vt:lpstr>Prisfastsættelse ved Monte Carlo af europæisk option</vt:lpstr>
      <vt:lpstr>Black-Scholes</vt:lpstr>
      <vt:lpstr>Prisfastsættelse af optioner</vt:lpstr>
      <vt:lpstr>Sammenligning af Black-Scholes priser og priser på markedet</vt:lpstr>
      <vt:lpstr>Prisfastsættelse ved Monte Carlo simulation</vt:lpstr>
      <vt:lpstr>Amerikanske Optioner</vt:lpstr>
      <vt:lpstr>Sammenligning Black-Scholes og amerikanske optioner</vt:lpstr>
      <vt:lpstr>Implied Volatilitet</vt:lpstr>
      <vt:lpstr>Volatilitets smile og skew</vt:lpstr>
      <vt:lpstr>Asiatiske optioner</vt:lpstr>
      <vt:lpstr>Asset Liability management</vt:lpstr>
      <vt:lpstr>Vasiceks rentemodel</vt:lpstr>
      <vt:lpstr>Investeringsmuligheder</vt:lpstr>
      <vt:lpstr>Investeringsstrategi</vt:lpstr>
      <vt:lpstr>Simulation af aktiver</vt:lpstr>
      <vt:lpstr>Risikoen for insolvens</vt:lpstr>
      <vt:lpstr>Sandsynlighed for aktiver er mindre end passiverne</vt:lpstr>
      <vt:lpstr>Sandsynlighed for insolvens</vt:lpstr>
      <vt:lpstr>Hedge </vt:lpstr>
      <vt:lpstr>Fair pris og bonus rate</vt:lpstr>
      <vt:lpstr>Konklusion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2018-06-18T08:22:55Z</dcterms:created>
  <dcterms:modified xsi:type="dcterms:W3CDTF">2018-06-21T21:29:28Z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